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305" r:id="rId4"/>
    <p:sldId id="258" r:id="rId5"/>
    <p:sldId id="267" r:id="rId6"/>
    <p:sldId id="259" r:id="rId7"/>
    <p:sldId id="278" r:id="rId8"/>
    <p:sldId id="260" r:id="rId9"/>
    <p:sldId id="261" r:id="rId10"/>
    <p:sldId id="307" r:id="rId11"/>
    <p:sldId id="308" r:id="rId12"/>
    <p:sldId id="309" r:id="rId13"/>
    <p:sldId id="310" r:id="rId14"/>
    <p:sldId id="311" r:id="rId15"/>
    <p:sldId id="312" r:id="rId16"/>
    <p:sldId id="262" r:id="rId17"/>
    <p:sldId id="263" r:id="rId18"/>
    <p:sldId id="274" r:id="rId19"/>
  </p:sldIdLst>
  <p:sldSz cx="9144000" cy="5143500" type="screen16x9"/>
  <p:notesSz cx="6858000" cy="9144000"/>
  <p:embeddedFontLs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Montserrat ExtraBold" panose="020B0604020202020204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1453C8-A29B-442D-98A7-011B3CAB787E}">
  <a:tblStyle styleId="{9E1453C8-A29B-442D-98A7-011B3CAB78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1" autoAdjust="0"/>
    <p:restoredTop sz="94660"/>
  </p:normalViewPr>
  <p:slideViewPr>
    <p:cSldViewPr snapToGrid="0">
      <p:cViewPr>
        <p:scale>
          <a:sx n="112" d="100"/>
          <a:sy n="112" d="100"/>
        </p:scale>
        <p:origin x="78" y="5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98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6" r:id="rId13"/>
    <p:sldLayoutId id="2147483668" r:id="rId14"/>
    <p:sldLayoutId id="2147483669" r:id="rId15"/>
    <p:sldLayoutId id="2147483676" r:id="rId16"/>
    <p:sldLayoutId id="2147483680" r:id="rId17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3983" y="2098386"/>
            <a:ext cx="5276033" cy="94672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REAL TIME FACE ATTENDANCE SYSTEM</a:t>
            </a: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849118" y="406357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50000"/>
              </a:lnSpc>
            </a:pPr>
            <a:r>
              <a:rPr lang="en-US" dirty="0"/>
              <a:t>KARTHICK ARAVIND B  [211419104318]</a:t>
            </a:r>
          </a:p>
          <a:p>
            <a:pPr marL="0" lvl="0" indent="0" algn="r">
              <a:lnSpc>
                <a:spcPct val="150000"/>
              </a:lnSpc>
            </a:pPr>
            <a:r>
              <a:rPr lang="en-US" dirty="0"/>
              <a:t>T. PENIEL BRANHAM [211419104321]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51E987-7A0F-47B3-BC17-EFEBBBA4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313801"/>
            <a:ext cx="4702200" cy="941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Starting window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B5EE3-AEAB-4FE7-8FD4-73CDAED6780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t="14679" r="11770" b="19766"/>
          <a:stretch/>
        </p:blipFill>
        <p:spPr bwMode="auto">
          <a:xfrm>
            <a:off x="974220" y="1051133"/>
            <a:ext cx="7195560" cy="3778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2053;p60">
            <a:extLst>
              <a:ext uri="{FF2B5EF4-FFF2-40B4-BE49-F238E27FC236}">
                <a16:creationId xmlns:a16="http://schemas.microsoft.com/office/drawing/2014/main" id="{B630F9E9-2097-480F-A31F-BB259BC99490}"/>
              </a:ext>
            </a:extLst>
          </p:cNvPr>
          <p:cNvCxnSpPr>
            <a:cxnSpLocks/>
          </p:cNvCxnSpPr>
          <p:nvPr/>
        </p:nvCxnSpPr>
        <p:spPr>
          <a:xfrm>
            <a:off x="1034746" y="824220"/>
            <a:ext cx="29561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5888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B95AC-61A6-42B3-BE09-C4AFA7C9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291200"/>
            <a:ext cx="6257059" cy="435192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Register the Details to Capture the Student 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65D2E-8DDB-42FD-B620-C7B352F759B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8"/>
          <a:stretch/>
        </p:blipFill>
        <p:spPr bwMode="auto">
          <a:xfrm>
            <a:off x="938500" y="915725"/>
            <a:ext cx="7267000" cy="37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053;p60">
            <a:extLst>
              <a:ext uri="{FF2B5EF4-FFF2-40B4-BE49-F238E27FC236}">
                <a16:creationId xmlns:a16="http://schemas.microsoft.com/office/drawing/2014/main" id="{A6F46D01-A595-4E8F-BF36-BC06BA426D5C}"/>
              </a:ext>
            </a:extLst>
          </p:cNvPr>
          <p:cNvCxnSpPr>
            <a:cxnSpLocks/>
          </p:cNvCxnSpPr>
          <p:nvPr/>
        </p:nvCxnSpPr>
        <p:spPr>
          <a:xfrm>
            <a:off x="1026200" y="72639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1461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11907-CA10-41AA-9062-2CC931E0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63" y="274109"/>
            <a:ext cx="4702200" cy="941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Face Trained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A100B-F00D-4C27-95B4-E387D72EC16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14629" r="12153" b="18648"/>
          <a:stretch/>
        </p:blipFill>
        <p:spPr bwMode="auto">
          <a:xfrm>
            <a:off x="1225937" y="855904"/>
            <a:ext cx="6692125" cy="3869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53;p60">
            <a:extLst>
              <a:ext uri="{FF2B5EF4-FFF2-40B4-BE49-F238E27FC236}">
                <a16:creationId xmlns:a16="http://schemas.microsoft.com/office/drawing/2014/main" id="{E3B3D69C-5AE0-4667-8F3D-8A99A77D477F}"/>
              </a:ext>
            </a:extLst>
          </p:cNvPr>
          <p:cNvCxnSpPr/>
          <p:nvPr/>
        </p:nvCxnSpPr>
        <p:spPr>
          <a:xfrm>
            <a:off x="1225937" y="75585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4063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BD47D-2EF3-49ED-B4E9-8F68110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40" y="179757"/>
            <a:ext cx="6492951" cy="94140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Enter the subject Details to Fill Attendance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27CB8-0D82-48A6-BD89-D562F8D1E82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2" t="14901" r="12030" b="18979"/>
          <a:stretch/>
        </p:blipFill>
        <p:spPr bwMode="auto">
          <a:xfrm>
            <a:off x="1334997" y="709262"/>
            <a:ext cx="6698049" cy="3783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053;p60">
            <a:extLst>
              <a:ext uri="{FF2B5EF4-FFF2-40B4-BE49-F238E27FC236}">
                <a16:creationId xmlns:a16="http://schemas.microsoft.com/office/drawing/2014/main" id="{7328E3FA-F0FD-4FBA-9CB8-DEED6F702A96}"/>
              </a:ext>
            </a:extLst>
          </p:cNvPr>
          <p:cNvCxnSpPr/>
          <p:nvPr/>
        </p:nvCxnSpPr>
        <p:spPr>
          <a:xfrm>
            <a:off x="1334997" y="60203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7027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5E49ED-BFFF-4BDC-AB9C-49FFCD83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924" y="274110"/>
            <a:ext cx="4629300" cy="941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Face Identified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E8B0D-47D1-4B68-A6A6-07B0C408B08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t="14458" r="11662" b="17953"/>
          <a:stretch/>
        </p:blipFill>
        <p:spPr bwMode="auto">
          <a:xfrm>
            <a:off x="1022290" y="976228"/>
            <a:ext cx="7099419" cy="3578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2053;p60">
            <a:extLst>
              <a:ext uri="{FF2B5EF4-FFF2-40B4-BE49-F238E27FC236}">
                <a16:creationId xmlns:a16="http://schemas.microsoft.com/office/drawing/2014/main" id="{BC242D7E-949E-486F-A63C-91AE6E0A1C6C}"/>
              </a:ext>
            </a:extLst>
          </p:cNvPr>
          <p:cNvCxnSpPr/>
          <p:nvPr/>
        </p:nvCxnSpPr>
        <p:spPr>
          <a:xfrm>
            <a:off x="1022290" y="81567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723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30A4C0-FD56-4544-86F2-5E71142C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691" y="265563"/>
            <a:ext cx="5539212" cy="94140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Attendance Filled Automatically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9B366-EDEE-4D25-BBCC-990C9EBE2D5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9" t="15068" r="11882" b="18798"/>
          <a:stretch/>
        </p:blipFill>
        <p:spPr bwMode="auto">
          <a:xfrm>
            <a:off x="1235535" y="863126"/>
            <a:ext cx="6672929" cy="3715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2053;p60">
            <a:extLst>
              <a:ext uri="{FF2B5EF4-FFF2-40B4-BE49-F238E27FC236}">
                <a16:creationId xmlns:a16="http://schemas.microsoft.com/office/drawing/2014/main" id="{AC46705F-1C04-4851-B926-844CFAC7822F}"/>
              </a:ext>
            </a:extLst>
          </p:cNvPr>
          <p:cNvCxnSpPr/>
          <p:nvPr/>
        </p:nvCxnSpPr>
        <p:spPr>
          <a:xfrm>
            <a:off x="1235535" y="72167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6767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069615"/>
            <a:ext cx="4946400" cy="3553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The proposed approach provides a method to identify the individuals by comparing their input image obtained from recording video frame with respect to train image. 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The test images and training images have to be captured by using the same device to ensure no quality difference.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The enrolment can be done on the spot through the user-friendly interface.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3405D9-649F-4F6C-A35C-4AAC3578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F5DADC-0722-49DF-A7F0-42384FF60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676" y="915724"/>
            <a:ext cx="7172100" cy="3562271"/>
          </a:xfrm>
        </p:spPr>
        <p:txBody>
          <a:bodyPr/>
          <a:lstStyle/>
          <a:p>
            <a:r>
              <a:rPr lang="en-US" sz="1000" dirty="0"/>
              <a:t>Robinson-</a:t>
            </a:r>
            <a:r>
              <a:rPr lang="en-US" sz="1000" dirty="0" err="1"/>
              <a:t>Riegler</a:t>
            </a:r>
            <a:r>
              <a:rPr lang="en-US" sz="1000" dirty="0"/>
              <a:t>, G., &amp; Robinson-</a:t>
            </a:r>
            <a:r>
              <a:rPr lang="en-US" sz="1000" dirty="0" err="1"/>
              <a:t>Riegler</a:t>
            </a:r>
            <a:r>
              <a:rPr lang="en-US" sz="1000" dirty="0"/>
              <a:t>, B. (2008). Cognitive psychology: applying the science of the mind. Boston, Pearson/Allyn and Bacon.</a:t>
            </a:r>
          </a:p>
          <a:p>
            <a:endParaRPr lang="en-US" sz="1000" dirty="0"/>
          </a:p>
          <a:p>
            <a:r>
              <a:rPr lang="en-US" sz="1000" dirty="0"/>
              <a:t>Margaret Rouse. (2012). What is facial recognition? - Definition from WhatIs.com. [online] Available at: http://whatis.techtarget.com/definition/facial-recognition [Accessed 25 Mar. 2018].</a:t>
            </a:r>
          </a:p>
          <a:p>
            <a:endParaRPr lang="en-US" sz="1000" dirty="0"/>
          </a:p>
          <a:p>
            <a:r>
              <a:rPr lang="en-US" sz="1000" dirty="0"/>
              <a:t>Solon, O. (2017). Facial recognition database used by FBI is out of control, House committee hears. [online] the Guardian. Available at: https://www.theguardian.com/technology/2017/mar/27/us-facial-recognition- database-</a:t>
            </a:r>
            <a:r>
              <a:rPr lang="en-US" sz="1000" dirty="0" err="1"/>
              <a:t>fbi</a:t>
            </a:r>
            <a:r>
              <a:rPr lang="en-US" sz="1000" dirty="0"/>
              <a:t>-drivers-licenses-passports [Accessed 25 Mar. 2018].</a:t>
            </a:r>
          </a:p>
          <a:p>
            <a:endParaRPr lang="en-US" sz="1000" dirty="0"/>
          </a:p>
          <a:p>
            <a:r>
              <a:rPr lang="en-US" sz="1000" dirty="0"/>
              <a:t>Robert Silk. (2017). Biometrics: Facial recognition tech coming to an airport near you: Travel Weekly. [online] Available at: http://www.travelweekly.com/Travel-News/Airline-News/Biometrics-Facial- recognition-tech-coming-airport-near-you [Accessed 25 Mar. 2018].</a:t>
            </a:r>
          </a:p>
          <a:p>
            <a:endParaRPr lang="en-US" sz="1000" dirty="0"/>
          </a:p>
          <a:p>
            <a:r>
              <a:rPr lang="en-US" sz="1000" dirty="0"/>
              <a:t>Sidney </a:t>
            </a:r>
            <a:r>
              <a:rPr lang="en-US" sz="1000" dirty="0" err="1"/>
              <a:t>Fussell</a:t>
            </a:r>
            <a:r>
              <a:rPr lang="en-US" sz="1000" dirty="0"/>
              <a:t>. (2018). NEWS Facebook's New Face Recognition Features: What We Do (and Don't) Know. [online] Available at: https://gizmodo.com/facebooks-new-face-recognition-features-what-we-do-an- 1823359911 [Accessed 25 Mar. 2018].</a:t>
            </a:r>
          </a:p>
          <a:p>
            <a:endParaRPr lang="en-US" sz="1000" dirty="0"/>
          </a:p>
          <a:p>
            <a:r>
              <a:rPr lang="en-US" sz="1000" dirty="0" err="1"/>
              <a:t>deAgonia</a:t>
            </a:r>
            <a:r>
              <a:rPr lang="en-US" sz="1000" dirty="0"/>
              <a:t>, M. (2017). Apple's Face ID [The iPhone X's facial recognition tech explained]. [online] Computerworld. Available at: https://www.computerworld.com/article/3235140/apple-ios/apples-face-id-the- iphone-xs-facial-recognition-tech-explained.html [Accessed 25 Mar. 2018].</a:t>
            </a:r>
          </a:p>
          <a:p>
            <a:endParaRPr lang="en-US" dirty="0"/>
          </a:p>
        </p:txBody>
      </p:sp>
      <p:cxnSp>
        <p:nvCxnSpPr>
          <p:cNvPr id="22" name="Google Shape;2053;p60">
            <a:extLst>
              <a:ext uri="{FF2B5EF4-FFF2-40B4-BE49-F238E27FC236}">
                <a16:creationId xmlns:a16="http://schemas.microsoft.com/office/drawing/2014/main" id="{D5FB3A85-EE3E-4B25-9010-A2DC389941F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2013450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THANKS!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062312" y="31300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ABSTRACT</a:t>
            </a:r>
            <a:endParaRPr sz="28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157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Traditionally attendance is marked </a:t>
            </a:r>
            <a:r>
              <a:rPr lang="en-US" sz="1600" b="1" dirty="0">
                <a:cs typeface="Arial" pitchFamily="34" charset="0"/>
              </a:rPr>
              <a:t>manually</a:t>
            </a:r>
            <a:r>
              <a:rPr lang="en-US" sz="1600" dirty="0">
                <a:cs typeface="Arial" pitchFamily="34" charset="0"/>
              </a:rPr>
              <a:t> by teachers and they must make sure correct attendance is marked for respective student. 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This whole process wastes some of lecture time and part of correct information is missed due to </a:t>
            </a:r>
            <a:r>
              <a:rPr lang="en-US" sz="1600" b="1" dirty="0"/>
              <a:t>fraudulent and proxy cases.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Hence, we have proposed an </a:t>
            </a:r>
            <a:r>
              <a:rPr lang="en-US" sz="1600" b="1" dirty="0"/>
              <a:t>automated student attendance system </a:t>
            </a:r>
            <a:r>
              <a:rPr lang="en-US" sz="1600" dirty="0"/>
              <a:t>based on face recognition.</a:t>
            </a:r>
          </a:p>
          <a:p>
            <a:pPr lvl="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They </a:t>
            </a:r>
            <a:r>
              <a:rPr lang="en-US" sz="1600" b="1" dirty="0"/>
              <a:t>keep track </a:t>
            </a:r>
            <a:r>
              <a:rPr lang="en-US" sz="1600" dirty="0"/>
              <a:t>of student attendance and maintain them in the </a:t>
            </a:r>
            <a:r>
              <a:rPr lang="en-US" sz="1600" b="1" dirty="0"/>
              <a:t>Excel File</a:t>
            </a:r>
            <a:r>
              <a:rPr lang="en-US" sz="1600" dirty="0"/>
              <a:t>.</a:t>
            </a:r>
            <a:endParaRPr lang="en"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2" name="Google Shape;9864;p77">
            <a:extLst>
              <a:ext uri="{FF2B5EF4-FFF2-40B4-BE49-F238E27FC236}">
                <a16:creationId xmlns:a16="http://schemas.microsoft.com/office/drawing/2014/main" id="{D37DCC20-883D-443C-95AF-021D1E429EDC}"/>
              </a:ext>
            </a:extLst>
          </p:cNvPr>
          <p:cNvGrpSpPr/>
          <p:nvPr/>
        </p:nvGrpSpPr>
        <p:grpSpPr>
          <a:xfrm rot="1417738">
            <a:off x="-260680" y="4206211"/>
            <a:ext cx="1927067" cy="1046535"/>
            <a:chOff x="238125" y="999450"/>
            <a:chExt cx="7140700" cy="3708225"/>
          </a:xfrm>
        </p:grpSpPr>
        <p:sp>
          <p:nvSpPr>
            <p:cNvPr id="33" name="Google Shape;9865;p77">
              <a:extLst>
                <a:ext uri="{FF2B5EF4-FFF2-40B4-BE49-F238E27FC236}">
                  <a16:creationId xmlns:a16="http://schemas.microsoft.com/office/drawing/2014/main" id="{B6C829C2-B6C0-432C-AA6D-D6AA2DD3A474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66;p77">
              <a:extLst>
                <a:ext uri="{FF2B5EF4-FFF2-40B4-BE49-F238E27FC236}">
                  <a16:creationId xmlns:a16="http://schemas.microsoft.com/office/drawing/2014/main" id="{17736C2A-824C-4348-B19E-062B68C931DC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67;p77">
              <a:extLst>
                <a:ext uri="{FF2B5EF4-FFF2-40B4-BE49-F238E27FC236}">
                  <a16:creationId xmlns:a16="http://schemas.microsoft.com/office/drawing/2014/main" id="{1E64567F-A831-4DA1-83EF-B0080B8A9B8A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68;p77">
              <a:extLst>
                <a:ext uri="{FF2B5EF4-FFF2-40B4-BE49-F238E27FC236}">
                  <a16:creationId xmlns:a16="http://schemas.microsoft.com/office/drawing/2014/main" id="{602DD2BC-951A-42C8-A9DF-284E04889C8A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69;p77">
              <a:extLst>
                <a:ext uri="{FF2B5EF4-FFF2-40B4-BE49-F238E27FC236}">
                  <a16:creationId xmlns:a16="http://schemas.microsoft.com/office/drawing/2014/main" id="{FAC0551E-89EF-478B-AAF5-B9D39D41EDF9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70;p77">
              <a:extLst>
                <a:ext uri="{FF2B5EF4-FFF2-40B4-BE49-F238E27FC236}">
                  <a16:creationId xmlns:a16="http://schemas.microsoft.com/office/drawing/2014/main" id="{242A55E8-A074-4926-A46F-AA43504788DF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71;p77">
              <a:extLst>
                <a:ext uri="{FF2B5EF4-FFF2-40B4-BE49-F238E27FC236}">
                  <a16:creationId xmlns:a16="http://schemas.microsoft.com/office/drawing/2014/main" id="{42819B0B-94F3-47E5-8C6D-19141BDDBF0E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72;p77">
              <a:extLst>
                <a:ext uri="{FF2B5EF4-FFF2-40B4-BE49-F238E27FC236}">
                  <a16:creationId xmlns:a16="http://schemas.microsoft.com/office/drawing/2014/main" id="{7734C245-942E-4380-AAA7-DB5BED8F51C2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73;p77">
              <a:extLst>
                <a:ext uri="{FF2B5EF4-FFF2-40B4-BE49-F238E27FC236}">
                  <a16:creationId xmlns:a16="http://schemas.microsoft.com/office/drawing/2014/main" id="{45B8E4EC-0834-4C23-868A-DAAFD06AB6A0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OBJECTIVES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0926102-52E0-4522-A544-F1ACC48CB224}"/>
              </a:ext>
            </a:extLst>
          </p:cNvPr>
          <p:cNvSpPr/>
          <p:nvPr/>
        </p:nvSpPr>
        <p:spPr>
          <a:xfrm>
            <a:off x="526173" y="1094037"/>
            <a:ext cx="76448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01625">
              <a:buClr>
                <a:srgbClr val="FFAB40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The objective of this project is to develop </a:t>
            </a:r>
            <a:r>
              <a:rPr lang="en-US" sz="1600" b="1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face recognition based </a:t>
            </a: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automated student attendance system. </a:t>
            </a:r>
          </a:p>
          <a:p>
            <a:pPr marL="457200" lvl="0" indent="-301625">
              <a:buClr>
                <a:srgbClr val="FFAB40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This system emphasizes its </a:t>
            </a:r>
            <a:r>
              <a:rPr lang="en-US" sz="1600" b="1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simplicity</a:t>
            </a: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 by eliminating classical student attendance marking technique such as calling student names or checking respective identification cards. </a:t>
            </a:r>
          </a:p>
          <a:p>
            <a:pPr marL="457200" lvl="0" indent="-301625">
              <a:buClr>
                <a:srgbClr val="FFAB40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  <a:sym typeface="Montserrat"/>
              </a:rPr>
              <a:t>Objectives are: </a:t>
            </a:r>
          </a:p>
          <a:p>
            <a:pPr marL="914400" lvl="0" indent="-301625">
              <a:buClr>
                <a:srgbClr val="85D5E6"/>
              </a:buClr>
              <a:buSzPts val="1150"/>
              <a:buFont typeface="Montserrat"/>
              <a:buChar char="●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It detect the </a:t>
            </a:r>
            <a:r>
              <a:rPr lang="en-US" sz="1600" b="1" dirty="0">
                <a:solidFill>
                  <a:srgbClr val="FFFFFF"/>
                </a:solidFill>
                <a:latin typeface="Montserrat"/>
                <a:cs typeface="Arial" pitchFamily="34" charset="0"/>
              </a:rPr>
              <a:t>face segment </a:t>
            </a: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from the video frame</a:t>
            </a:r>
          </a:p>
          <a:p>
            <a:pPr marL="914400" indent="-301625">
              <a:buClr>
                <a:srgbClr val="85D5E6"/>
              </a:buClr>
              <a:buSzPts val="1150"/>
              <a:buFont typeface="Montserrat"/>
              <a:buChar char="●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It extract the </a:t>
            </a:r>
            <a:r>
              <a:rPr lang="en-US" sz="1600" b="1" dirty="0">
                <a:solidFill>
                  <a:srgbClr val="FFFFFF"/>
                </a:solidFill>
                <a:latin typeface="Montserrat"/>
                <a:cs typeface="Arial" pitchFamily="34" charset="0"/>
              </a:rPr>
              <a:t>useful features </a:t>
            </a: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from the face detected.</a:t>
            </a:r>
          </a:p>
          <a:p>
            <a:pPr marL="914400" indent="-301625">
              <a:buClr>
                <a:srgbClr val="85D5E6"/>
              </a:buClr>
              <a:buSzPts val="1150"/>
              <a:buFont typeface="Montserrat"/>
              <a:buChar char="●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It classify the features in order to recognize the face detected.</a:t>
            </a:r>
          </a:p>
          <a:p>
            <a:pPr marL="914400" indent="-301625">
              <a:buClr>
                <a:srgbClr val="85D5E6"/>
              </a:buClr>
              <a:buSzPts val="1150"/>
              <a:buFont typeface="Montserrat"/>
              <a:buChar char="●"/>
            </a:pPr>
            <a:r>
              <a:rPr lang="en-US" sz="1600" dirty="0">
                <a:solidFill>
                  <a:srgbClr val="FFFFFF"/>
                </a:solidFill>
                <a:latin typeface="Montserrat"/>
                <a:cs typeface="Arial" pitchFamily="34" charset="0"/>
              </a:rPr>
              <a:t>It record the attendance of the identified student.</a:t>
            </a:r>
            <a:endParaRPr lang="en-US" sz="1600" dirty="0">
              <a:solidFill>
                <a:srgbClr val="FFFFFF"/>
              </a:solidFill>
              <a:latin typeface="Montserrat"/>
              <a:cs typeface="Arial" pitchFamily="34" charset="0"/>
              <a:sym typeface="Montserrat"/>
            </a:endParaRPr>
          </a:p>
        </p:txBody>
      </p:sp>
      <p:grpSp>
        <p:nvGrpSpPr>
          <p:cNvPr id="8" name="Google Shape;10038;p77">
            <a:extLst>
              <a:ext uri="{FF2B5EF4-FFF2-40B4-BE49-F238E27FC236}">
                <a16:creationId xmlns:a16="http://schemas.microsoft.com/office/drawing/2014/main" id="{B9AF1FE1-9140-495A-AFCF-99C6BF376D1B}"/>
              </a:ext>
            </a:extLst>
          </p:cNvPr>
          <p:cNvGrpSpPr/>
          <p:nvPr/>
        </p:nvGrpSpPr>
        <p:grpSpPr>
          <a:xfrm rot="768015">
            <a:off x="-448441" y="4183355"/>
            <a:ext cx="2445717" cy="1092247"/>
            <a:chOff x="732422" y="2990152"/>
            <a:chExt cx="1337773" cy="572102"/>
          </a:xfrm>
        </p:grpSpPr>
        <p:sp>
          <p:nvSpPr>
            <p:cNvPr id="9" name="Google Shape;10039;p77">
              <a:extLst>
                <a:ext uri="{FF2B5EF4-FFF2-40B4-BE49-F238E27FC236}">
                  <a16:creationId xmlns:a16="http://schemas.microsoft.com/office/drawing/2014/main" id="{9E20AED7-49CE-490D-ACE5-D30D30812A88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40;p77">
              <a:extLst>
                <a:ext uri="{FF2B5EF4-FFF2-40B4-BE49-F238E27FC236}">
                  <a16:creationId xmlns:a16="http://schemas.microsoft.com/office/drawing/2014/main" id="{3C55D8F1-3703-4AD7-9709-27AFB46C3BDB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41;p77">
              <a:extLst>
                <a:ext uri="{FF2B5EF4-FFF2-40B4-BE49-F238E27FC236}">
                  <a16:creationId xmlns:a16="http://schemas.microsoft.com/office/drawing/2014/main" id="{814AA35D-41DF-47D3-BC2C-3945F8AD12CF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42;p77">
              <a:extLst>
                <a:ext uri="{FF2B5EF4-FFF2-40B4-BE49-F238E27FC236}">
                  <a16:creationId xmlns:a16="http://schemas.microsoft.com/office/drawing/2014/main" id="{D3945489-65C6-45FA-8656-3E27E66B9D4C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43;p77">
              <a:extLst>
                <a:ext uri="{FF2B5EF4-FFF2-40B4-BE49-F238E27FC236}">
                  <a16:creationId xmlns:a16="http://schemas.microsoft.com/office/drawing/2014/main" id="{BE731144-28BE-4D9A-A3FB-4A4FC5F95308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44;p77">
              <a:extLst>
                <a:ext uri="{FF2B5EF4-FFF2-40B4-BE49-F238E27FC236}">
                  <a16:creationId xmlns:a16="http://schemas.microsoft.com/office/drawing/2014/main" id="{A3232831-45B1-4FAB-90C9-3E4A2CFC3834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038;p77">
            <a:extLst>
              <a:ext uri="{FF2B5EF4-FFF2-40B4-BE49-F238E27FC236}">
                <a16:creationId xmlns:a16="http://schemas.microsoft.com/office/drawing/2014/main" id="{50B83F8D-33AD-4B96-936B-54B006D46D72}"/>
              </a:ext>
            </a:extLst>
          </p:cNvPr>
          <p:cNvGrpSpPr/>
          <p:nvPr/>
        </p:nvGrpSpPr>
        <p:grpSpPr>
          <a:xfrm rot="18729369">
            <a:off x="6861101" y="4487593"/>
            <a:ext cx="2445717" cy="1092247"/>
            <a:chOff x="732422" y="2990152"/>
            <a:chExt cx="1337773" cy="572102"/>
          </a:xfrm>
        </p:grpSpPr>
        <p:sp>
          <p:nvSpPr>
            <p:cNvPr id="16" name="Google Shape;10039;p77">
              <a:extLst>
                <a:ext uri="{FF2B5EF4-FFF2-40B4-BE49-F238E27FC236}">
                  <a16:creationId xmlns:a16="http://schemas.microsoft.com/office/drawing/2014/main" id="{F50BD626-394F-4EB9-9891-2733AA37ABDF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40;p77">
              <a:extLst>
                <a:ext uri="{FF2B5EF4-FFF2-40B4-BE49-F238E27FC236}">
                  <a16:creationId xmlns:a16="http://schemas.microsoft.com/office/drawing/2014/main" id="{9F1E1F05-03A2-4D16-B416-F1D9D2D28D5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41;p77">
              <a:extLst>
                <a:ext uri="{FF2B5EF4-FFF2-40B4-BE49-F238E27FC236}">
                  <a16:creationId xmlns:a16="http://schemas.microsoft.com/office/drawing/2014/main" id="{BE726CEA-FF35-46AF-A072-902EC7F65769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42;p77">
              <a:extLst>
                <a:ext uri="{FF2B5EF4-FFF2-40B4-BE49-F238E27FC236}">
                  <a16:creationId xmlns:a16="http://schemas.microsoft.com/office/drawing/2014/main" id="{B6A80108-57CD-4029-9CDA-CAA39ED5017C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43;p77">
              <a:extLst>
                <a:ext uri="{FF2B5EF4-FFF2-40B4-BE49-F238E27FC236}">
                  <a16:creationId xmlns:a16="http://schemas.microsoft.com/office/drawing/2014/main" id="{3153725A-D89F-485D-9434-17203A25A82B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44;p77">
              <a:extLst>
                <a:ext uri="{FF2B5EF4-FFF2-40B4-BE49-F238E27FC236}">
                  <a16:creationId xmlns:a16="http://schemas.microsoft.com/office/drawing/2014/main" id="{A9A7FA21-264F-47FC-B221-977BDA936610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964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C68148-9622-4EFC-BB6B-81B297A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AB40"/>
                </a:solidFill>
              </a:rPr>
              <a:t>EXISTING SYSTEM</a:t>
            </a:r>
            <a:br>
              <a:rPr lang="en-US" dirty="0">
                <a:solidFill>
                  <a:srgbClr val="FFAB40"/>
                </a:solidFill>
              </a:rPr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756C29E-8634-4369-86DF-DC6EA8AA5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210" y="1117838"/>
            <a:ext cx="7172100" cy="3039900"/>
          </a:xfrm>
        </p:spPr>
        <p:txBody>
          <a:bodyPr/>
          <a:lstStyle/>
          <a:p>
            <a:pPr lvl="0">
              <a:buClr>
                <a:srgbClr val="FFAB40"/>
              </a:buClr>
              <a:buFont typeface="Montserrat ExtraBold"/>
              <a:buAutoNum type="arabicPeriod"/>
            </a:pPr>
            <a:r>
              <a:rPr lang="en-US" sz="1600" dirty="0">
                <a:solidFill>
                  <a:srgbClr val="FFFFFF"/>
                </a:solidFill>
                <a:cs typeface="Arial" pitchFamily="34" charset="0"/>
              </a:rPr>
              <a:t>The Existing </a:t>
            </a:r>
            <a:r>
              <a:rPr lang="en-US" sz="1600" b="1" dirty="0">
                <a:solidFill>
                  <a:srgbClr val="FFFFFF"/>
                </a:solidFill>
                <a:cs typeface="Arial" pitchFamily="34" charset="0"/>
              </a:rPr>
              <a:t>fingerprint system </a:t>
            </a:r>
            <a:r>
              <a:rPr lang="en-US" sz="1600" dirty="0">
                <a:solidFill>
                  <a:srgbClr val="FFFFFF"/>
                </a:solidFill>
                <a:cs typeface="Arial" pitchFamily="34" charset="0"/>
              </a:rPr>
              <a:t>is indeed effective but not efficient because it takes time for the verification process.</a:t>
            </a:r>
          </a:p>
          <a:p>
            <a:pPr lvl="0">
              <a:buClr>
                <a:srgbClr val="FFAB40"/>
              </a:buClr>
              <a:buFont typeface="Montserrat ExtraBold"/>
              <a:buAutoNum type="arabicPeriod"/>
            </a:pPr>
            <a:r>
              <a:rPr lang="en-US" sz="1600" b="1" dirty="0">
                <a:solidFill>
                  <a:srgbClr val="FFFFFF"/>
                </a:solidFill>
                <a:cs typeface="Arial" pitchFamily="34" charset="0"/>
              </a:rPr>
              <a:t>Voice recognition </a:t>
            </a:r>
            <a:r>
              <a:rPr lang="en-US" sz="1600" dirty="0">
                <a:solidFill>
                  <a:srgbClr val="FFFFFF"/>
                </a:solidFill>
                <a:cs typeface="Arial" pitchFamily="34" charset="0"/>
              </a:rPr>
              <a:t>is available, but it is less accurate compared to other methods.</a:t>
            </a:r>
          </a:p>
          <a:p>
            <a:pPr lvl="0">
              <a:buClr>
                <a:srgbClr val="FFAB40"/>
              </a:buClr>
              <a:buFont typeface="Montserrat ExtraBold"/>
              <a:buAutoNum type="arabicPeriod"/>
            </a:pPr>
            <a:r>
              <a:rPr lang="en-US" sz="1600" b="1" dirty="0">
                <a:solidFill>
                  <a:srgbClr val="FFFFFF"/>
                </a:solidFill>
                <a:cs typeface="Arial" pitchFamily="34" charset="0"/>
              </a:rPr>
              <a:t>Iris recognition </a:t>
            </a:r>
            <a:r>
              <a:rPr lang="en-US" sz="1600" dirty="0">
                <a:solidFill>
                  <a:srgbClr val="FFFFFF"/>
                </a:solidFill>
                <a:cs typeface="Arial" pitchFamily="34" charset="0"/>
              </a:rPr>
              <a:t>system which contains more detail. So, It is difficult to Implement </a:t>
            </a:r>
          </a:p>
          <a:p>
            <a:endParaRPr lang="en-US" dirty="0"/>
          </a:p>
        </p:txBody>
      </p:sp>
      <p:cxnSp>
        <p:nvCxnSpPr>
          <p:cNvPr id="34" name="Google Shape;172;p39">
            <a:extLst>
              <a:ext uri="{FF2B5EF4-FFF2-40B4-BE49-F238E27FC236}">
                <a16:creationId xmlns:a16="http://schemas.microsoft.com/office/drawing/2014/main" id="{373441FA-3E63-4187-823C-DFE89D295B27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6" name="Google Shape;9814;p77">
            <a:extLst>
              <a:ext uri="{FF2B5EF4-FFF2-40B4-BE49-F238E27FC236}">
                <a16:creationId xmlns:a16="http://schemas.microsoft.com/office/drawing/2014/main" id="{815B890B-278A-42C6-B16A-AF9917990F79}"/>
              </a:ext>
            </a:extLst>
          </p:cNvPr>
          <p:cNvGrpSpPr/>
          <p:nvPr/>
        </p:nvGrpSpPr>
        <p:grpSpPr>
          <a:xfrm rot="1529926">
            <a:off x="-868271" y="3853203"/>
            <a:ext cx="2413881" cy="1314364"/>
            <a:chOff x="712664" y="3693287"/>
            <a:chExt cx="1460738" cy="698160"/>
          </a:xfrm>
        </p:grpSpPr>
        <p:grpSp>
          <p:nvGrpSpPr>
            <p:cNvPr id="57" name="Google Shape;9815;p77">
              <a:extLst>
                <a:ext uri="{FF2B5EF4-FFF2-40B4-BE49-F238E27FC236}">
                  <a16:creationId xmlns:a16="http://schemas.microsoft.com/office/drawing/2014/main" id="{D6F8C52F-4505-461D-9153-8499B9885268}"/>
                </a:ext>
              </a:extLst>
            </p:cNvPr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69" name="Google Shape;9816;p77">
                <a:extLst>
                  <a:ext uri="{FF2B5EF4-FFF2-40B4-BE49-F238E27FC236}">
                    <a16:creationId xmlns:a16="http://schemas.microsoft.com/office/drawing/2014/main" id="{3D5A20BB-757A-4B2E-843E-1E354CEBB922}"/>
                  </a:ext>
                </a:extLst>
              </p:cNvPr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817;p77">
                <a:extLst>
                  <a:ext uri="{FF2B5EF4-FFF2-40B4-BE49-F238E27FC236}">
                    <a16:creationId xmlns:a16="http://schemas.microsoft.com/office/drawing/2014/main" id="{4B11D710-D320-4792-955D-3C077EEEEA96}"/>
                  </a:ext>
                </a:extLst>
              </p:cNvPr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818;p77">
                <a:extLst>
                  <a:ext uri="{FF2B5EF4-FFF2-40B4-BE49-F238E27FC236}">
                    <a16:creationId xmlns:a16="http://schemas.microsoft.com/office/drawing/2014/main" id="{ADC5CA2F-2A42-406B-BFE1-80E5711F120F}"/>
                  </a:ext>
                </a:extLst>
              </p:cNvPr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9819;p77">
              <a:extLst>
                <a:ext uri="{FF2B5EF4-FFF2-40B4-BE49-F238E27FC236}">
                  <a16:creationId xmlns:a16="http://schemas.microsoft.com/office/drawing/2014/main" id="{502C1464-2CA7-4BAC-A602-BAEE0CF770B9}"/>
                </a:ext>
              </a:extLst>
            </p:cNvPr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66" name="Google Shape;9820;p77">
                <a:extLst>
                  <a:ext uri="{FF2B5EF4-FFF2-40B4-BE49-F238E27FC236}">
                    <a16:creationId xmlns:a16="http://schemas.microsoft.com/office/drawing/2014/main" id="{FA28F4F2-DEC9-4BF5-8530-1FAB893A36EE}"/>
                  </a:ext>
                </a:extLst>
              </p:cNvPr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821;p77">
                <a:extLst>
                  <a:ext uri="{FF2B5EF4-FFF2-40B4-BE49-F238E27FC236}">
                    <a16:creationId xmlns:a16="http://schemas.microsoft.com/office/drawing/2014/main" id="{F388B476-37D8-44BA-A12B-4D47F1208FA1}"/>
                  </a:ext>
                </a:extLst>
              </p:cNvPr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822;p77">
                <a:extLst>
                  <a:ext uri="{FF2B5EF4-FFF2-40B4-BE49-F238E27FC236}">
                    <a16:creationId xmlns:a16="http://schemas.microsoft.com/office/drawing/2014/main" id="{17454C52-927E-4779-809B-C6FDB1B3F7F2}"/>
                  </a:ext>
                </a:extLst>
              </p:cNvPr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9823;p77">
              <a:extLst>
                <a:ext uri="{FF2B5EF4-FFF2-40B4-BE49-F238E27FC236}">
                  <a16:creationId xmlns:a16="http://schemas.microsoft.com/office/drawing/2014/main" id="{33A7ACF2-8E4D-4136-832C-42B235D23318}"/>
                </a:ext>
              </a:extLst>
            </p:cNvPr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60" name="Google Shape;9824;p77">
                <a:extLst>
                  <a:ext uri="{FF2B5EF4-FFF2-40B4-BE49-F238E27FC236}">
                    <a16:creationId xmlns:a16="http://schemas.microsoft.com/office/drawing/2014/main" id="{23C9BDFA-909B-4FA1-AAB8-EB67D620B47D}"/>
                  </a:ext>
                </a:extLst>
              </p:cNvPr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825;p77">
                <a:extLst>
                  <a:ext uri="{FF2B5EF4-FFF2-40B4-BE49-F238E27FC236}">
                    <a16:creationId xmlns:a16="http://schemas.microsoft.com/office/drawing/2014/main" id="{E0ED5CA9-9B34-4740-9202-DAAE7C0CBE55}"/>
                  </a:ext>
                </a:extLst>
              </p:cNvPr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826;p77">
                <a:extLst>
                  <a:ext uri="{FF2B5EF4-FFF2-40B4-BE49-F238E27FC236}">
                    <a16:creationId xmlns:a16="http://schemas.microsoft.com/office/drawing/2014/main" id="{57CD151A-EFD4-4FA4-8AE9-B820CA0F48BA}"/>
                  </a:ext>
                </a:extLst>
              </p:cNvPr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827;p77">
                <a:extLst>
                  <a:ext uri="{FF2B5EF4-FFF2-40B4-BE49-F238E27FC236}">
                    <a16:creationId xmlns:a16="http://schemas.microsoft.com/office/drawing/2014/main" id="{91DEDDDB-B73A-4880-BD1D-4B0B2DE9990A}"/>
                  </a:ext>
                </a:extLst>
              </p:cNvPr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828;p77">
                <a:extLst>
                  <a:ext uri="{FF2B5EF4-FFF2-40B4-BE49-F238E27FC236}">
                    <a16:creationId xmlns:a16="http://schemas.microsoft.com/office/drawing/2014/main" id="{87888304-D768-45D5-9E0D-E21DE2F57568}"/>
                  </a:ext>
                </a:extLst>
              </p:cNvPr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829;p77">
                <a:extLst>
                  <a:ext uri="{FF2B5EF4-FFF2-40B4-BE49-F238E27FC236}">
                    <a16:creationId xmlns:a16="http://schemas.microsoft.com/office/drawing/2014/main" id="{E40CF626-1EC2-47FC-8BBF-D89B1BDBAEF7}"/>
                  </a:ext>
                </a:extLst>
              </p:cNvPr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72;p39">
            <a:extLst>
              <a:ext uri="{FF2B5EF4-FFF2-40B4-BE49-F238E27FC236}">
                <a16:creationId xmlns:a16="http://schemas.microsoft.com/office/drawing/2014/main" id="{6A08900B-6902-4CA9-89EC-7BDC1C7A393A}"/>
              </a:ext>
            </a:extLst>
          </p:cNvPr>
          <p:cNvCxnSpPr/>
          <p:nvPr/>
        </p:nvCxnSpPr>
        <p:spPr>
          <a:xfrm>
            <a:off x="104335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Title 14">
            <a:extLst>
              <a:ext uri="{FF2B5EF4-FFF2-40B4-BE49-F238E27FC236}">
                <a16:creationId xmlns:a16="http://schemas.microsoft.com/office/drawing/2014/main" id="{FDDD2019-F5F4-4E0F-A82A-798C6B54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SYSTEM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94C0705-6069-4794-953D-EE2723BB3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389" y="1126384"/>
            <a:ext cx="7172100" cy="3039900"/>
          </a:xfrm>
        </p:spPr>
        <p:txBody>
          <a:bodyPr/>
          <a:lstStyle/>
          <a:p>
            <a:pPr marL="498475" indent="-342900">
              <a:buClr>
                <a:srgbClr val="FFC000"/>
              </a:buClr>
              <a:buFont typeface="+mj-lt"/>
              <a:buAutoNum type="arabicPeriod"/>
            </a:pPr>
            <a:r>
              <a:rPr lang="en-US" sz="1600" dirty="0"/>
              <a:t>The main task of our proposed system is to detect and </a:t>
            </a:r>
            <a:r>
              <a:rPr lang="en-US" sz="1600" b="1" dirty="0"/>
              <a:t>recognize the image </a:t>
            </a:r>
            <a:r>
              <a:rPr lang="en-US" sz="1600" dirty="0"/>
              <a:t>of the student and mark the attendance accordingly in the excel file.</a:t>
            </a:r>
          </a:p>
          <a:p>
            <a:pPr marL="498475" indent="-342900">
              <a:buClr>
                <a:srgbClr val="FFC000"/>
              </a:buClr>
              <a:buFont typeface="+mj-lt"/>
              <a:buAutoNum type="arabicPeriod"/>
            </a:pPr>
            <a:r>
              <a:rPr lang="en-US" sz="1600" dirty="0"/>
              <a:t>After successful recognition of a student, the system </a:t>
            </a:r>
            <a:r>
              <a:rPr lang="en-US" sz="1600" b="1" dirty="0"/>
              <a:t>automatically updates </a:t>
            </a:r>
            <a:r>
              <a:rPr lang="en-US" sz="1600" dirty="0"/>
              <a:t>the attendance in the database.</a:t>
            </a:r>
          </a:p>
          <a:p>
            <a:pPr marL="498475" indent="-342900">
              <a:buClr>
                <a:srgbClr val="FFC000"/>
              </a:buClr>
              <a:buFont typeface="+mj-lt"/>
              <a:buAutoNum type="arabicPeriod"/>
            </a:pPr>
            <a:r>
              <a:rPr lang="en-US" sz="1600" dirty="0"/>
              <a:t>The proposed system improves the performance of existing attendance management systems by </a:t>
            </a:r>
            <a:r>
              <a:rPr lang="en-US" sz="1600" b="1" dirty="0"/>
              <a:t>eliminating manual calling.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131534" y="948950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3200" dirty="0"/>
              <a:t>SOFTWARE REQUIREMENT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512321" y="1593650"/>
            <a:ext cx="52765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/>
              <a:t>Operating System </a:t>
            </a:r>
            <a:r>
              <a:rPr lang="en-US" b="1" dirty="0"/>
              <a:t>Windows 10 SP1+,8, 64-bit version</a:t>
            </a:r>
          </a:p>
          <a:p>
            <a:pPr lvl="0" algn="r"/>
            <a:r>
              <a:rPr lang="en-US" dirty="0"/>
              <a:t>Microsoft </a:t>
            </a:r>
            <a:r>
              <a:rPr lang="en-US" b="1" dirty="0"/>
              <a:t>Visual Studio code</a:t>
            </a:r>
          </a:p>
          <a:p>
            <a:pPr lvl="0" algn="r"/>
            <a:r>
              <a:rPr lang="en-US" dirty="0"/>
              <a:t>Anaconda prompt (</a:t>
            </a:r>
            <a:r>
              <a:rPr lang="en-US" b="1" dirty="0"/>
              <a:t>miniconda3</a:t>
            </a:r>
            <a:r>
              <a:rPr lang="en-US" dirty="0"/>
              <a:t>) </a:t>
            </a:r>
          </a:p>
          <a:p>
            <a:pPr lvl="0" algn="r"/>
            <a:r>
              <a:rPr lang="en-US" dirty="0"/>
              <a:t>Programming Language: </a:t>
            </a:r>
            <a:r>
              <a:rPr lang="en-US" b="1" dirty="0"/>
              <a:t>Python</a:t>
            </a:r>
            <a:r>
              <a:rPr lang="en-US" dirty="0"/>
              <a:t> </a:t>
            </a:r>
          </a:p>
          <a:p>
            <a:pPr lvl="0" algn="r"/>
            <a:r>
              <a:rPr lang="en-US" dirty="0"/>
              <a:t>Database: </a:t>
            </a:r>
            <a:r>
              <a:rPr lang="en-US" b="1" dirty="0"/>
              <a:t>MySQL</a:t>
            </a:r>
          </a:p>
          <a:p>
            <a:pPr lvl="0" algn="r"/>
            <a:r>
              <a:rPr lang="en-US" b="1" dirty="0"/>
              <a:t>OpenCV</a:t>
            </a:r>
          </a:p>
          <a:p>
            <a:pPr lvl="0" algn="r"/>
            <a:r>
              <a:rPr lang="en-US" b="1" dirty="0"/>
              <a:t>Pillow</a:t>
            </a:r>
          </a:p>
          <a:p>
            <a:pPr lvl="0" algn="r"/>
            <a:r>
              <a:rPr lang="en-US" b="1" dirty="0"/>
              <a:t>Pandas</a:t>
            </a:r>
          </a:p>
          <a:p>
            <a:pPr lvl="0" algn="r"/>
            <a:r>
              <a:rPr lang="en-US" b="1" dirty="0"/>
              <a:t>NumPy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F0B4B615-31E5-49E5-9C8C-7AED544D3B7F}"/>
              </a:ext>
            </a:extLst>
          </p:cNvPr>
          <p:cNvCxnSpPr>
            <a:cxnSpLocks/>
          </p:cNvCxnSpPr>
          <p:nvPr/>
        </p:nvCxnSpPr>
        <p:spPr>
          <a:xfrm>
            <a:off x="4973652" y="1524975"/>
            <a:ext cx="371228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65095" y="471489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FFFFFF"/>
                </a:solidFill>
              </a:rPr>
              <a:t>HARDWARE REQUIREMENT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600" dirty="0">
                <a:solidFill>
                  <a:schemeClr val="accent6"/>
                </a:solidFill>
              </a:rPr>
              <a:t>32 GB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Hard Disk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8</a:t>
            </a:r>
            <a:r>
              <a:rPr lang="en-US" sz="4800" dirty="0">
                <a:solidFill>
                  <a:schemeClr val="accent6"/>
                </a:solidFill>
              </a:rPr>
              <a:t>GB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Memory (RAM)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2.3 GHz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Processor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480227" y="125629"/>
            <a:ext cx="618353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Architecture diagram for the Real Time Face Attendance System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15EFC-82E8-4315-84A6-6ACAC086CE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68" y="519906"/>
            <a:ext cx="6928855" cy="410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2571750"/>
            <a:ext cx="4398558" cy="12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Sample Screens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90290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for Real Time Face Attendance System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27841" y="3116564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713</Words>
  <Application>Microsoft Office PowerPoint</Application>
  <PresentationFormat>On-screen Show (16:9)</PresentationFormat>
  <Paragraphs>69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Montserrat ExtraBold</vt:lpstr>
      <vt:lpstr>Montserrat</vt:lpstr>
      <vt:lpstr>Courier New</vt:lpstr>
      <vt:lpstr>Arial</vt:lpstr>
      <vt:lpstr>Futuristic Background by Slidesgo</vt:lpstr>
      <vt:lpstr>REAL TIME FACE ATTENDANCE SYSTEM</vt:lpstr>
      <vt:lpstr>ABSTRACT</vt:lpstr>
      <vt:lpstr>OBJECTIVES</vt:lpstr>
      <vt:lpstr>EXISTING SYSTEM </vt:lpstr>
      <vt:lpstr>PROPOSED SYSTEM</vt:lpstr>
      <vt:lpstr>SOFTWARE REQUIREMENT</vt:lpstr>
      <vt:lpstr>HARDWARE REQUIREMENT</vt:lpstr>
      <vt:lpstr>PowerPoint Presentation</vt:lpstr>
      <vt:lpstr>Sample Screens</vt:lpstr>
      <vt:lpstr>Starting window </vt:lpstr>
      <vt:lpstr>Register the Details to Capture the Student Face</vt:lpstr>
      <vt:lpstr>Student Face Trained</vt:lpstr>
      <vt:lpstr>Enter the subject Details to Fill Attendance</vt:lpstr>
      <vt:lpstr>Student Face Identified</vt:lpstr>
      <vt:lpstr>Attendance Filled Automatically </vt:lpstr>
      <vt:lpstr>CONCLUSION</vt:lpstr>
      <vt:lpstr>REFERENCES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FACE ATTENDANCE SYSTEM</dc:title>
  <dc:creator>Welcome</dc:creator>
  <cp:lastModifiedBy>Welcome</cp:lastModifiedBy>
  <cp:revision>29</cp:revision>
  <dcterms:modified xsi:type="dcterms:W3CDTF">2022-06-12T13:07:32Z</dcterms:modified>
</cp:coreProperties>
</file>